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341" r:id="rId15"/>
    <p:sldId id="272" r:id="rId16"/>
    <p:sldId id="320" r:id="rId17"/>
    <p:sldId id="335" r:id="rId18"/>
    <p:sldId id="330" r:id="rId19"/>
    <p:sldId id="332" r:id="rId20"/>
    <p:sldId id="331" r:id="rId21"/>
    <p:sldId id="333" r:id="rId22"/>
    <p:sldId id="325" r:id="rId23"/>
    <p:sldId id="334" r:id="rId24"/>
    <p:sldId id="337" r:id="rId25"/>
    <p:sldId id="324" r:id="rId26"/>
    <p:sldId id="285" r:id="rId27"/>
    <p:sldId id="289" r:id="rId28"/>
    <p:sldId id="290" r:id="rId29"/>
    <p:sldId id="291" r:id="rId30"/>
    <p:sldId id="326" r:id="rId31"/>
    <p:sldId id="292" r:id="rId32"/>
    <p:sldId id="338" r:id="rId33"/>
    <p:sldId id="342" r:id="rId34"/>
    <p:sldId id="301" r:id="rId35"/>
    <p:sldId id="303" r:id="rId36"/>
    <p:sldId id="304" r:id="rId37"/>
    <p:sldId id="305" r:id="rId38"/>
    <p:sldId id="306" r:id="rId39"/>
    <p:sldId id="340" r:id="rId40"/>
    <p:sldId id="339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9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4" autoAdjust="0"/>
    <p:restoredTop sz="95320" autoAdjust="0"/>
  </p:normalViewPr>
  <p:slideViewPr>
    <p:cSldViewPr snapToGrid="0">
      <p:cViewPr varScale="1">
        <p:scale>
          <a:sx n="82" d="100"/>
          <a:sy n="82" d="100"/>
        </p:scale>
        <p:origin x="169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51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43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75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835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420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13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425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2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62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605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17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58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635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67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24.jpe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/ubuntu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OVS Main 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Linux-adopted virtual switch:</a:t>
            </a:r>
            <a:r>
              <a:rPr lang="en-US" altLang="ko-KR" dirty="0"/>
              <a:t>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/>
              <a:t>Lab Practice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089429" y="1563596"/>
            <a:ext cx="2824060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 </a:t>
            </a:r>
            <a:r>
              <a:rPr lang="en-US" altLang="ko-KR" sz="1200" dirty="0"/>
              <a:t>Intel® Core™ i3-8109U 3.60 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32GB DDR4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/>
          </a:bodyPr>
          <a:lstStyle/>
          <a:p>
            <a:r>
              <a:rPr lang="en-US" altLang="ko-KR" dirty="0"/>
              <a:t>OS : Ubuntu Desktop 20.04 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https://releases.ubuntu.com/20.04/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Installed on NUC</a:t>
            </a:r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958" y="2104007"/>
            <a:ext cx="3463508" cy="2447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Ubuntu 20.04 Focal Fossa Is Out: Here's What's New - Dignit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355" y="4925424"/>
            <a:ext cx="2692357" cy="1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  <a:latin typeface="+mj-ea"/>
                <a:ea typeface="+mj-ea"/>
              </a:rPr>
              <a:t>#1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4291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2323" y="543209"/>
            <a:ext cx="165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 OS Installation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84" y="948999"/>
            <a:ext cx="8729220" cy="304698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cs typeface="Times New Roman" panose="02020603050405020304" pitchFamily="18" charset="0"/>
              </a:rPr>
              <a:t>Updates and other software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Select ‘Minimal installation’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b="1" dirty="0">
                <a:cs typeface="Times New Roman" panose="02020603050405020304" pitchFamily="18" charset="0"/>
              </a:rPr>
              <a:t>Installation</a:t>
            </a:r>
            <a:r>
              <a:rPr lang="ko-KR" altLang="en-US" sz="1600" b="1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type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Select ‘Something else’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On /dev/</a:t>
            </a:r>
            <a:r>
              <a:rPr lang="en-US" altLang="ko-KR" sz="1600" dirty="0" err="1">
                <a:cs typeface="Times New Roman" panose="02020603050405020304" pitchFamily="18" charset="0"/>
              </a:rPr>
              <a:t>sda</a:t>
            </a:r>
            <a:r>
              <a:rPr lang="en-US" altLang="ko-KR" sz="1600" dirty="0">
                <a:cs typeface="Times New Roman" panose="02020603050405020304" pitchFamily="18" charset="0"/>
              </a:rPr>
              <a:t> or</a:t>
            </a:r>
            <a:r>
              <a:rPr lang="ko-KR" altLang="en-US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/dev/nvme0n1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(UEFI), add 512MB EFI partition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Add empty partition with 20GB (20480MB) </a:t>
            </a:r>
            <a:r>
              <a:rPr lang="ko-KR" altLang="en-US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(Select ‘do not use the partition’)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Add Etc4 partition on </a:t>
            </a:r>
            <a:r>
              <a:rPr lang="en-US" altLang="ko-KR" sz="1600">
                <a:cs typeface="Times New Roman" panose="02020603050405020304" pitchFamily="18" charset="0"/>
              </a:rPr>
              <a:t>leave memory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Select Boot loader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BIOS: Ext4 partition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>
                <a:cs typeface="Times New Roman" panose="02020603050405020304" pitchFamily="18" charset="0"/>
              </a:rPr>
              <a:t>UEFI: EFI partition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684" y="4705276"/>
            <a:ext cx="8729220" cy="156966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cs typeface="Times New Roman" panose="02020603050405020304" pitchFamily="18" charset="0"/>
              </a:rPr>
              <a:t>LVM</a:t>
            </a:r>
            <a:r>
              <a:rPr lang="ko-KR" altLang="en-US" sz="1600" b="1" dirty="0">
                <a:cs typeface="Times New Roman" panose="02020603050405020304" pitchFamily="18" charset="0"/>
              </a:rPr>
              <a:t>관련 오류 발생 시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cs typeface="Times New Roman" panose="02020603050405020304" pitchFamily="18" charset="0"/>
              </a:rPr>
              <a:t>뒤로 이동하여 </a:t>
            </a:r>
            <a:r>
              <a:rPr lang="en-US" altLang="ko-KR" sz="1600" b="1" dirty="0">
                <a:cs typeface="Times New Roman" panose="02020603050405020304" pitchFamily="18" charset="0"/>
              </a:rPr>
              <a:t>Installation type</a:t>
            </a:r>
            <a:r>
              <a:rPr lang="ko-KR" altLang="en-US" sz="1600" dirty="0">
                <a:cs typeface="Times New Roman" panose="02020603050405020304" pitchFamily="18" charset="0"/>
              </a:rPr>
              <a:t>화면으로 이동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cs typeface="Times New Roman" panose="02020603050405020304" pitchFamily="18" charset="0"/>
              </a:rPr>
              <a:t>Erase disk </a:t>
            </a:r>
            <a:r>
              <a:rPr lang="ko-KR" altLang="en-US" sz="1600" dirty="0">
                <a:cs typeface="Times New Roman" panose="02020603050405020304" pitchFamily="18" charset="0"/>
              </a:rPr>
              <a:t>선택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cs typeface="Times New Roman" panose="02020603050405020304" pitchFamily="18" charset="0"/>
              </a:rPr>
              <a:t>시간대 선택화면까지 진행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cs typeface="Times New Roman" panose="02020603050405020304" pitchFamily="18" charset="0"/>
              </a:rPr>
              <a:t>다시 뒤로 돌아가서 다시 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Installation type</a:t>
            </a:r>
            <a:r>
              <a:rPr lang="ko-KR" altLang="en-US" sz="1600" dirty="0">
                <a:cs typeface="Times New Roman" panose="02020603050405020304" pitchFamily="18" charset="0"/>
              </a:rPr>
              <a:t>화면으로 이동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cs typeface="Times New Roman" panose="02020603050405020304" pitchFamily="18" charset="0"/>
              </a:rPr>
              <a:t>Something else</a:t>
            </a:r>
            <a:r>
              <a:rPr lang="ko-KR" altLang="en-US" sz="1600" dirty="0">
                <a:cs typeface="Times New Roman" panose="02020603050405020304" pitchFamily="18" charset="0"/>
              </a:rPr>
              <a:t>선택 후 정상 진행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2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59" y="5415725"/>
            <a:ext cx="2118510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48" y="4585137"/>
            <a:ext cx="3870014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63" y="2526469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3" y="5383076"/>
            <a:ext cx="2145834" cy="141078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0" y="4585138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55" y="3463454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5" y="1127998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8" y="4974214"/>
            <a:ext cx="3772" cy="408862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9" y="3852530"/>
            <a:ext cx="6844" cy="732606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499" y="2684316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47" y="1843634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3" y="3808786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78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5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04209" y="2222650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7843" y="3203169"/>
            <a:ext cx="5660357" cy="36548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2381069" y="6088467"/>
            <a:ext cx="112179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7461" y="8"/>
            <a:ext cx="7323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‘Temporary’ Network Configuration using GUI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57843" y="-1616756"/>
            <a:ext cx="8472192" cy="8474756"/>
            <a:chOff x="257843" y="-1616756"/>
            <a:chExt cx="8472192" cy="8474756"/>
          </a:xfrm>
        </p:grpSpPr>
        <p:grpSp>
          <p:nvGrpSpPr>
            <p:cNvPr id="15" name="그룹 14"/>
            <p:cNvGrpSpPr/>
            <p:nvPr/>
          </p:nvGrpSpPr>
          <p:grpSpPr>
            <a:xfrm>
              <a:off x="257843" y="996199"/>
              <a:ext cx="8472192" cy="5861801"/>
              <a:chOff x="257843" y="996199"/>
              <a:chExt cx="8472192" cy="5861801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62559" y="996199"/>
                <a:ext cx="7449757" cy="5797659"/>
                <a:chOff x="262551" y="996190"/>
                <a:chExt cx="7449757" cy="5797659"/>
              </a:xfrm>
            </p:grpSpPr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1044" b="82545" l="0" r="95938">
                              <a14:foregroundMark x1="42188" y1="52365" x2="42188" y2="52365"/>
                              <a14:foregroundMark x1="47656" y1="53834" x2="47656" y2="53834"/>
                              <a14:foregroundMark x1="61250" y1="55465" x2="39219" y2="47471"/>
                              <a14:foregroundMark x1="74063" y1="53834" x2="16250" y2="51223"/>
                              <a14:foregroundMark x1="32344" y1="57259" x2="39688" y2="50408"/>
                              <a14:foregroundMark x1="47656" y1="57259" x2="39688" y2="49266"/>
                              <a14:foregroundMark x1="43594" y1="53507" x2="33438" y2="5660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3" t="19668" r="1064" b="17928"/>
                <a:stretch/>
              </p:blipFill>
              <p:spPr>
                <a:xfrm>
                  <a:off x="262551" y="5415716"/>
                  <a:ext cx="2118510" cy="1345484"/>
                </a:xfrm>
                <a:prstGeom prst="rect">
                  <a:avLst/>
                </a:prstGeom>
              </p:spPr>
            </p:pic>
            <p:sp>
              <p:nvSpPr>
                <p:cNvPr id="29" name="순서도: 수동 연산 28"/>
                <p:cNvSpPr/>
                <p:nvPr/>
              </p:nvSpPr>
              <p:spPr>
                <a:xfrm>
                  <a:off x="2625640" y="4585128"/>
                  <a:ext cx="3870014" cy="2208721"/>
                </a:xfrm>
                <a:prstGeom prst="flowChartManualOperation">
                  <a:avLst/>
                </a:prstGeom>
                <a:solidFill>
                  <a:srgbClr val="FF0000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순서도: 수동 연산 29"/>
                <p:cNvSpPr/>
                <p:nvPr/>
              </p:nvSpPr>
              <p:spPr>
                <a:xfrm>
                  <a:off x="1427155" y="2526460"/>
                  <a:ext cx="6263352" cy="2058667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9" r="9296"/>
                <a:stretch/>
              </p:blipFill>
              <p:spPr>
                <a:xfrm>
                  <a:off x="3502855" y="5383067"/>
                  <a:ext cx="2145834" cy="1410782"/>
                </a:xfrm>
                <a:prstGeom prst="rect">
                  <a:avLst/>
                </a:prstGeom>
              </p:spPr>
            </p:pic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4140072" y="4585129"/>
                  <a:ext cx="863855" cy="389076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eno1</a:t>
                  </a:r>
                  <a:endParaRPr lang="ko-KR" altLang="en-US" dirty="0"/>
                </a:p>
              </p:txBody>
            </p:sp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4133747" y="3463445"/>
                  <a:ext cx="863855" cy="389076"/>
                </a:xfrm>
                <a:prstGeom prst="roundRect">
                  <a:avLst/>
                </a:prstGeom>
                <a:solidFill>
                  <a:srgbClr val="00B0F0"/>
                </a:solidFill>
                <a:ln cap="sq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br0</a:t>
                  </a:r>
                  <a:endParaRPr lang="ko-KR" altLang="en-US" dirty="0"/>
                </a:p>
              </p:txBody>
            </p:sp>
            <p:grpSp>
              <p:nvGrpSpPr>
                <p:cNvPr id="34" name="그룹 33"/>
                <p:cNvGrpSpPr/>
                <p:nvPr/>
              </p:nvGrpSpPr>
              <p:grpSpPr>
                <a:xfrm>
                  <a:off x="1609337" y="1127989"/>
                  <a:ext cx="1018300" cy="725729"/>
                  <a:chOff x="1618390" y="1838347"/>
                  <a:chExt cx="1018300" cy="725729"/>
                </a:xfrm>
              </p:grpSpPr>
              <p:pic>
                <p:nvPicPr>
                  <p:cNvPr id="46" name="그림 4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8390" y="1838347"/>
                    <a:ext cx="998077" cy="316037"/>
                  </a:xfrm>
                  <a:prstGeom prst="rect">
                    <a:avLst/>
                  </a:prstGeom>
                </p:spPr>
              </p:pic>
              <p:sp>
                <p:nvSpPr>
                  <p:cNvPr id="47" name="모서리가 둥근 직사각형 46"/>
                  <p:cNvSpPr/>
                  <p:nvPr/>
                </p:nvSpPr>
                <p:spPr>
                  <a:xfrm>
                    <a:off x="1722290" y="2176281"/>
                    <a:ext cx="914400" cy="387795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VM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6217191" y="996190"/>
                  <a:ext cx="1495117" cy="847435"/>
                  <a:chOff x="5813538" y="1800806"/>
                  <a:chExt cx="1495117" cy="847435"/>
                </a:xfrm>
              </p:grpSpPr>
              <p:pic>
                <p:nvPicPr>
                  <p:cNvPr id="44" name="그림 43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8557"/>
                  <a:stretch/>
                </p:blipFill>
                <p:spPr>
                  <a:xfrm>
                    <a:off x="5813538" y="1800806"/>
                    <a:ext cx="1495117" cy="412528"/>
                  </a:xfrm>
                  <a:prstGeom prst="rect">
                    <a:avLst/>
                  </a:prstGeom>
                </p:spPr>
              </p:pic>
              <p:sp>
                <p:nvSpPr>
                  <p:cNvPr id="45" name="모서리가 둥근 직사각형 44"/>
                  <p:cNvSpPr/>
                  <p:nvPr/>
                </p:nvSpPr>
                <p:spPr>
                  <a:xfrm>
                    <a:off x="5958774" y="2260446"/>
                    <a:ext cx="1217066" cy="387795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/>
                      <a:t>Container</a:t>
                    </a:r>
                    <a:endParaRPr lang="ko-KR" altLang="en-US" sz="1600" dirty="0"/>
                  </a:p>
                </p:txBody>
              </p:sp>
            </p:grpSp>
            <p:cxnSp>
              <p:nvCxnSpPr>
                <p:cNvPr id="36" name="직선 연결선 35"/>
                <p:cNvCxnSpPr>
                  <a:stCxn id="31" idx="0"/>
                  <a:endCxn id="32" idx="2"/>
                </p:cNvCxnSpPr>
                <p:nvPr/>
              </p:nvCxnSpPr>
              <p:spPr>
                <a:xfrm flipH="1" flipV="1">
                  <a:off x="4572000" y="4974205"/>
                  <a:ext cx="3772" cy="408862"/>
                </a:xfrm>
                <a:prstGeom prst="line">
                  <a:avLst/>
                </a:prstGeom>
                <a:ln w="31750" cap="sq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>
                  <a:stCxn id="30" idx="2"/>
                  <a:endCxn id="33" idx="2"/>
                </p:cNvCxnSpPr>
                <p:nvPr/>
              </p:nvCxnSpPr>
              <p:spPr>
                <a:xfrm flipV="1">
                  <a:off x="4558831" y="3852521"/>
                  <a:ext cx="6844" cy="732606"/>
                </a:xfrm>
                <a:prstGeom prst="line">
                  <a:avLst/>
                </a:prstGeom>
                <a:ln w="31750" cap="sq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 37"/>
                <p:cNvCxnSpPr>
                  <a:stCxn id="33" idx="1"/>
                  <a:endCxn id="41" idx="2"/>
                </p:cNvCxnSpPr>
                <p:nvPr/>
              </p:nvCxnSpPr>
              <p:spPr>
                <a:xfrm rot="10800000">
                  <a:off x="2179491" y="2684307"/>
                  <a:ext cx="1954257" cy="973677"/>
                </a:xfrm>
                <a:prstGeom prst="bentConnector2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꺾인 연결선 38"/>
                <p:cNvCxnSpPr>
                  <a:endCxn id="45" idx="2"/>
                </p:cNvCxnSpPr>
                <p:nvPr/>
              </p:nvCxnSpPr>
              <p:spPr>
                <a:xfrm flipV="1">
                  <a:off x="5028839" y="1843625"/>
                  <a:ext cx="1942121" cy="1814360"/>
                </a:xfrm>
                <a:prstGeom prst="bentConnector2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7615" y="3808777"/>
                  <a:ext cx="1128179" cy="732583"/>
                </a:xfrm>
                <a:prstGeom prst="rect">
                  <a:avLst/>
                </a:prstGeom>
              </p:spPr>
            </p:pic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1895604" y="2290369"/>
                  <a:ext cx="567771" cy="393937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Tap1</a:t>
                  </a:r>
                  <a:endParaRPr lang="ko-KR" altLang="en-US" sz="1200" dirty="0"/>
                </a:p>
              </p:txBody>
            </p:sp>
            <p:cxnSp>
              <p:nvCxnSpPr>
                <p:cNvPr id="42" name="직선 화살표 연결선 41"/>
                <p:cNvCxnSpPr>
                  <a:stCxn id="41" idx="0"/>
                  <a:endCxn id="47" idx="2"/>
                </p:cNvCxnSpPr>
                <p:nvPr/>
              </p:nvCxnSpPr>
              <p:spPr>
                <a:xfrm flipH="1" flipV="1">
                  <a:off x="2170437" y="1853718"/>
                  <a:ext cx="9053" cy="436651"/>
                </a:xfrm>
                <a:prstGeom prst="straightConnector1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4104201" y="2222641"/>
                  <a:ext cx="9093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ping test</a:t>
                  </a:r>
                  <a:endParaRPr lang="ko-KR" altLang="en-US" sz="1400" dirty="0"/>
                </a:p>
              </p:txBody>
            </p:sp>
          </p:grpSp>
          <p:sp>
            <p:nvSpPr>
              <p:cNvPr id="18" name="모서리가 둥근 직사각형 17"/>
              <p:cNvSpPr/>
              <p:nvPr/>
            </p:nvSpPr>
            <p:spPr>
              <a:xfrm>
                <a:off x="257843" y="4541369"/>
                <a:ext cx="5660357" cy="231663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6" descr="linux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2965" y="5125322"/>
                <a:ext cx="1146320" cy="135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 descr="ubuntu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9078" y="4641797"/>
                <a:ext cx="1980957" cy="446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직선 연결선 26"/>
              <p:cNvCxnSpPr/>
              <p:nvPr/>
            </p:nvCxnSpPr>
            <p:spPr>
              <a:xfrm>
                <a:off x="2381069" y="6088467"/>
                <a:ext cx="1121794" cy="0"/>
              </a:xfrm>
              <a:prstGeom prst="line">
                <a:avLst/>
              </a:prstGeom>
              <a:ln w="31750">
                <a:solidFill>
                  <a:schemeClr val="tx2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원호 47"/>
            <p:cNvSpPr/>
            <p:nvPr/>
          </p:nvSpPr>
          <p:spPr>
            <a:xfrm rot="8100000">
              <a:off x="2281068" y="-1616756"/>
              <a:ext cx="4473146" cy="4473146"/>
            </a:xfrm>
            <a:prstGeom prst="arc">
              <a:avLst>
                <a:gd name="adj1" fmla="val 15555748"/>
                <a:gd name="adj2" fmla="val 688992"/>
              </a:avLst>
            </a:prstGeom>
            <a:ln w="317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71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‘Temporary’ Network Configuration using GUI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8500" y="1068513"/>
            <a:ext cx="3207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Click the LAN configuration icon.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97300" y="1068513"/>
            <a:ext cx="3488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Enter the network info. </a:t>
            </a:r>
          </a:p>
          <a:p>
            <a:r>
              <a:rPr lang="en-US" altLang="ko-KR" i="1" dirty="0"/>
              <a:t>(IP address, subnet mask, gateway)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8" b="59864"/>
          <a:stretch/>
        </p:blipFill>
        <p:spPr>
          <a:xfrm>
            <a:off x="560499" y="1714844"/>
            <a:ext cx="3345289" cy="42518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5" t="12990" r="29256" b="10997"/>
          <a:stretch/>
        </p:blipFill>
        <p:spPr>
          <a:xfrm>
            <a:off x="4212207" y="1963026"/>
            <a:ext cx="4567121" cy="3755494"/>
          </a:xfrm>
          <a:custGeom>
            <a:avLst/>
            <a:gdLst>
              <a:gd name="connsiteX0" fmla="*/ 1471043 w 4567121"/>
              <a:gd name="connsiteY0" fmla="*/ 1999374 h 3755494"/>
              <a:gd name="connsiteX1" fmla="*/ 1471043 w 4567121"/>
              <a:gd name="connsiteY1" fmla="*/ 2088274 h 3755494"/>
              <a:gd name="connsiteX2" fmla="*/ 1610743 w 4567121"/>
              <a:gd name="connsiteY2" fmla="*/ 2088274 h 3755494"/>
              <a:gd name="connsiteX3" fmla="*/ 1610743 w 4567121"/>
              <a:gd name="connsiteY3" fmla="*/ 1999374 h 3755494"/>
              <a:gd name="connsiteX4" fmla="*/ 0 w 4567121"/>
              <a:gd name="connsiteY4" fmla="*/ 0 h 3755494"/>
              <a:gd name="connsiteX5" fmla="*/ 4567121 w 4567121"/>
              <a:gd name="connsiteY5" fmla="*/ 0 h 3755494"/>
              <a:gd name="connsiteX6" fmla="*/ 4567121 w 4567121"/>
              <a:gd name="connsiteY6" fmla="*/ 3755494 h 3755494"/>
              <a:gd name="connsiteX7" fmla="*/ 0 w 4567121"/>
              <a:gd name="connsiteY7" fmla="*/ 3755494 h 375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121" h="3755494">
                <a:moveTo>
                  <a:pt x="1471043" y="1999374"/>
                </a:moveTo>
                <a:lnTo>
                  <a:pt x="1471043" y="2088274"/>
                </a:lnTo>
                <a:lnTo>
                  <a:pt x="1610743" y="2088274"/>
                </a:lnTo>
                <a:lnTo>
                  <a:pt x="1610743" y="1999374"/>
                </a:lnTo>
                <a:close/>
                <a:moveTo>
                  <a:pt x="0" y="0"/>
                </a:moveTo>
                <a:lnTo>
                  <a:pt x="4567121" y="0"/>
                </a:lnTo>
                <a:lnTo>
                  <a:pt x="4567121" y="3755494"/>
                </a:lnTo>
                <a:lnTo>
                  <a:pt x="0" y="37554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441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Set Prerequisites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 update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 upgrade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1124454"/>
            <a:ext cx="2174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0. Update &amp; Upgrade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2912582"/>
            <a:ext cx="8729220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 install net-tools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ifupdown</a:t>
            </a:r>
            <a:endParaRPr lang="en-US" altLang="ko-KR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ifconfig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-a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9684" y="2470723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1. Install net-tools &amp; </a:t>
            </a:r>
            <a:r>
              <a:rPr lang="en-US" altLang="ko-KR" i="1" dirty="0" err="1"/>
              <a:t>ifupdown</a:t>
            </a:r>
            <a:endParaRPr lang="en-US" altLang="ko-KR" i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4" b="17982"/>
          <a:stretch/>
        </p:blipFill>
        <p:spPr>
          <a:xfrm>
            <a:off x="1572338" y="3733427"/>
            <a:ext cx="6197489" cy="29034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95327" y="3883190"/>
            <a:ext cx="480767" cy="20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37921" y="4018894"/>
            <a:ext cx="1440730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55661" y="4018894"/>
            <a:ext cx="1685801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0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Set Prerequisites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apt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intall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openvswitch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-switch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add-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br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br0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show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1124454"/>
            <a:ext cx="4641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2. Install </a:t>
            </a:r>
            <a:r>
              <a:rPr lang="en-US" altLang="ko-KR" i="1" dirty="0" err="1"/>
              <a:t>openvswitch</a:t>
            </a:r>
            <a:r>
              <a:rPr lang="en-US" altLang="ko-KR" i="1" dirty="0"/>
              <a:t>-switch &amp; make br0 bridge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08070" y="5416497"/>
            <a:ext cx="152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ovs-vsctl</a:t>
            </a:r>
            <a:r>
              <a:rPr lang="en-US" altLang="ko-KR" i="1" dirty="0"/>
              <a:t> show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51439" r="54500" b="33677"/>
          <a:stretch/>
        </p:blipFill>
        <p:spPr>
          <a:xfrm>
            <a:off x="1608070" y="3110856"/>
            <a:ext cx="5849494" cy="23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</p:cNvCxnSpPr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44" name="순서도: 수동 연산 43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수동 연산 44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eno1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55" name="직선 연결선 54"/>
          <p:cNvCxnSpPr>
            <a:stCxn id="46" idx="0"/>
            <a:endCxn id="47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5" idx="2"/>
            <a:endCxn id="48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1"/>
            <a:endCxn id="60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54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61" name="직선 화살표 연결선 60"/>
          <p:cNvCxnSpPr>
            <a:stCxn id="60" idx="0"/>
            <a:endCxn id="51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63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모서리가 둥근 직사각형 64"/>
          <p:cNvSpPr/>
          <p:nvPr/>
        </p:nvSpPr>
        <p:spPr>
          <a:xfrm>
            <a:off x="262564" y="2043297"/>
            <a:ext cx="5954635" cy="48147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원호 71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2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292256"/>
            <a:ext cx="8729220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#systemctl stop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-dispatcher \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-wait-online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#systemctl disable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-dispatcher \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-wait-online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#systemctl mask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-dispatcher \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-wait-online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#apt-get --assume-yes purge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nplan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netplan.io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#exit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684" y="922924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Disable </a:t>
            </a:r>
            <a:r>
              <a:rPr lang="en-US" altLang="ko-KR" i="1" dirty="0" err="1"/>
              <a:t>netplan</a:t>
            </a:r>
            <a:endParaRPr lang="en-US" altLang="ko-KR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506" y="3692499"/>
            <a:ext cx="3886987" cy="2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(1/3)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eno1 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676714"/>
            <a:ext cx="8729220" cy="258532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vi 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resolved.conf</a:t>
            </a:r>
            <a:endParaRPr lang="en-US" altLang="ko-KR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resolved.conf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----------------- </a:t>
            </a: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b="1" dirty="0">
                <a:latin typeface="Consolas" panose="020B0609020204030204" pitchFamily="49" charset="0"/>
                <a:cs typeface="Times New Roman" panose="02020603050405020304" pitchFamily="18" charset="0"/>
              </a:rPr>
              <a:t>DNS = 8.8.8.8 8.8.4.4</a:t>
            </a: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684" y="4640630"/>
            <a:ext cx="5376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restart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systemd-resolved.service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1844311" y="5579918"/>
            <a:ext cx="848222" cy="78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56493" y="5785799"/>
            <a:ext cx="27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NUC internet works!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63140" y="5387277"/>
            <a:ext cx="2663176" cy="1240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6679" y="6076901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eno1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&lt;Your IP </a:t>
            </a:r>
            <a:r>
              <a:rPr lang="en-US" altLang="ko-KR" sz="1400" dirty="0" err="1">
                <a:solidFill>
                  <a:schemeClr val="tx1"/>
                </a:solidFill>
              </a:rPr>
              <a:t>addr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8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295292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9684" y="840863"/>
            <a:ext cx="360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Open /</a:t>
            </a:r>
            <a:r>
              <a:rPr lang="en-US" altLang="ko-KR" i="1" dirty="0" err="1"/>
              <a:t>etc</a:t>
            </a:r>
            <a:r>
              <a:rPr lang="en-US" altLang="ko-KR" i="1" dirty="0"/>
              <a:t>/network/interfaces via 'vi'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60" y="1202485"/>
            <a:ext cx="913653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/network/interfaces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60" y="2036041"/>
            <a:ext cx="9136539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lo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auto br0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br0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	address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&lt;your </a:t>
            </a:r>
            <a:r>
              <a:rPr lang="en-US" altLang="ko-KR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nuc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netmask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255.255.255.0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	gateway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&lt;gateway </a:t>
            </a:r>
            <a:r>
              <a:rPr lang="en-US" altLang="ko-KR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dns-nameservers</a:t>
            </a:r>
            <a:r>
              <a:rPr lang="ko-KR" alt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8.8.8.8</a:t>
            </a:r>
          </a:p>
          <a:p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auto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manual</a:t>
            </a:r>
          </a:p>
          <a:p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auto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vport_vFunction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vport_vFunction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	p</a:t>
            </a:r>
            <a:r>
              <a:rPr lang="en-US" altLang="ko-KR" sz="1400" dirty="0">
                <a:latin typeface="Consolas" panose="020B0609020204030204" pitchFamily="49" charset="0"/>
              </a:rPr>
              <a:t>re-up </a:t>
            </a:r>
            <a:r>
              <a:rPr lang="en-US" altLang="ko-KR" sz="1400" dirty="0" err="1">
                <a:latin typeface="Consolas" panose="020B0609020204030204" pitchFamily="49" charset="0"/>
              </a:rPr>
              <a:t>ip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tuntap</a:t>
            </a:r>
            <a:r>
              <a:rPr lang="en-US" altLang="ko-KR" sz="1400" dirty="0">
                <a:latin typeface="Consolas" panose="020B0609020204030204" pitchFamily="49" charset="0"/>
              </a:rPr>
              <a:t> add </a:t>
            </a:r>
            <a:r>
              <a:rPr lang="en-US" altLang="ko-KR" sz="1400" dirty="0" err="1">
                <a:latin typeface="Consolas" panose="020B0609020204030204" pitchFamily="49" charset="0"/>
              </a:rPr>
              <a:t>vport_vFunction</a:t>
            </a:r>
            <a:r>
              <a:rPr lang="en-US" altLang="ko-KR" sz="1400" dirty="0">
                <a:latin typeface="Consolas" panose="020B0609020204030204" pitchFamily="49" charset="0"/>
              </a:rPr>
              <a:t> mode tap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	up </a:t>
            </a:r>
            <a:r>
              <a:rPr lang="en-US" altLang="ko-KR" sz="1400" dirty="0" err="1">
                <a:latin typeface="Consolas" panose="020B0609020204030204" pitchFamily="49" charset="0"/>
              </a:rPr>
              <a:t>ip</a:t>
            </a:r>
            <a:r>
              <a:rPr lang="en-US" altLang="ko-KR" sz="1400" dirty="0">
                <a:latin typeface="Consolas" panose="020B0609020204030204" pitchFamily="49" charset="0"/>
              </a:rPr>
              <a:t> link set dev </a:t>
            </a:r>
            <a:r>
              <a:rPr lang="en-US" altLang="ko-KR" sz="1400" dirty="0" err="1">
                <a:latin typeface="Consolas" panose="020B0609020204030204" pitchFamily="49" charset="0"/>
              </a:rPr>
              <a:t>vport_vFunction</a:t>
            </a:r>
            <a:r>
              <a:rPr lang="en-US" altLang="ko-KR" sz="1400" dirty="0">
                <a:latin typeface="Consolas" panose="020B0609020204030204" pitchFamily="49" charset="0"/>
              </a:rPr>
              <a:t> up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	post-down </a:t>
            </a:r>
            <a:r>
              <a:rPr lang="en-US" altLang="ko-KR" sz="1400" dirty="0" err="1">
                <a:latin typeface="Consolas" panose="020B0609020204030204" pitchFamily="49" charset="0"/>
              </a:rPr>
              <a:t>ip</a:t>
            </a:r>
            <a:r>
              <a:rPr lang="en-US" altLang="ko-KR" sz="1400" dirty="0">
                <a:latin typeface="Consolas" panose="020B0609020204030204" pitchFamily="49" charset="0"/>
              </a:rPr>
              <a:t> link del dev </a:t>
            </a:r>
            <a:r>
              <a:rPr lang="en-US" altLang="ko-KR" sz="1400" dirty="0" err="1">
                <a:latin typeface="Consolas" panose="020B0609020204030204" pitchFamily="49" charset="0"/>
              </a:rPr>
              <a:t>vport_vFunction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1619263"/>
            <a:ext cx="8937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Configurate</a:t>
            </a:r>
            <a:r>
              <a:rPr lang="en-US" altLang="ko-KR" i="1" dirty="0"/>
              <a:t> the Network Interface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tap interface and attach it to your VM.</a:t>
            </a:r>
          </a:p>
          <a:p>
            <a:endParaRPr lang="en-US" altLang="ko-KR" i="1" dirty="0"/>
          </a:p>
        </p:txBody>
      </p:sp>
      <p:sp>
        <p:nvSpPr>
          <p:cNvPr id="15" name="직사각형 14"/>
          <p:cNvSpPr/>
          <p:nvPr/>
        </p:nvSpPr>
        <p:spPr>
          <a:xfrm>
            <a:off x="6191755" y="5157658"/>
            <a:ext cx="25837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NUC have different Interface name. </a:t>
            </a:r>
          </a:p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you need to check your NUC’s interface name using </a:t>
            </a:r>
          </a:p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a’ command.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1" t="20095" r="40930" b="33876"/>
          <a:stretch/>
        </p:blipFill>
        <p:spPr>
          <a:xfrm>
            <a:off x="5009306" y="2362154"/>
            <a:ext cx="4088817" cy="2698944"/>
          </a:xfrm>
          <a:custGeom>
            <a:avLst/>
            <a:gdLst>
              <a:gd name="connsiteX0" fmla="*/ 1861598 w 6218998"/>
              <a:gd name="connsiteY0" fmla="*/ 1186870 h 4105033"/>
              <a:gd name="connsiteX1" fmla="*/ 1861598 w 6218998"/>
              <a:gd name="connsiteY1" fmla="*/ 1301170 h 4105033"/>
              <a:gd name="connsiteX2" fmla="*/ 2280698 w 6218998"/>
              <a:gd name="connsiteY2" fmla="*/ 1301170 h 4105033"/>
              <a:gd name="connsiteX3" fmla="*/ 2280698 w 6218998"/>
              <a:gd name="connsiteY3" fmla="*/ 1186870 h 4105033"/>
              <a:gd name="connsiteX4" fmla="*/ 0 w 6218998"/>
              <a:gd name="connsiteY4" fmla="*/ 0 h 4105033"/>
              <a:gd name="connsiteX5" fmla="*/ 6218998 w 6218998"/>
              <a:gd name="connsiteY5" fmla="*/ 0 h 4105033"/>
              <a:gd name="connsiteX6" fmla="*/ 6218998 w 6218998"/>
              <a:gd name="connsiteY6" fmla="*/ 4105033 h 4105033"/>
              <a:gd name="connsiteX7" fmla="*/ 0 w 6218998"/>
              <a:gd name="connsiteY7" fmla="*/ 4105033 h 41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998" h="4105033">
                <a:moveTo>
                  <a:pt x="1861598" y="1186870"/>
                </a:moveTo>
                <a:lnTo>
                  <a:pt x="1861598" y="1301170"/>
                </a:lnTo>
                <a:lnTo>
                  <a:pt x="2280698" y="1301170"/>
                </a:lnTo>
                <a:lnTo>
                  <a:pt x="2280698" y="1186870"/>
                </a:lnTo>
                <a:close/>
                <a:moveTo>
                  <a:pt x="0" y="0"/>
                </a:moveTo>
                <a:lnTo>
                  <a:pt x="6218998" y="0"/>
                </a:lnTo>
                <a:lnTo>
                  <a:pt x="6218998" y="4105033"/>
                </a:lnTo>
                <a:lnTo>
                  <a:pt x="0" y="41050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743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295292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41944" y="2135392"/>
            <a:ext cx="4133460" cy="3377682"/>
            <a:chOff x="258411" y="3025106"/>
            <a:chExt cx="4133460" cy="3377681"/>
          </a:xfrm>
        </p:grpSpPr>
        <p:sp>
          <p:nvSpPr>
            <p:cNvPr id="21" name="직사각형 20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386525" y="5852280"/>
              <a:ext cx="1877234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eno1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nuc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>
                  <a:solidFill>
                    <a:schemeClr val="tx1"/>
                  </a:solidFill>
                </a:rPr>
                <a:t>---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4556" y="4906777"/>
              <a:ext cx="1493051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nuc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>
                  <a:solidFill>
                    <a:schemeClr val="tx1"/>
                  </a:solidFill>
                </a:rPr>
                <a:t>---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8" name="꺾인 연결선 27"/>
            <p:cNvCxnSpPr>
              <a:stCxn id="26" idx="2"/>
              <a:endCxn id="27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vm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>
                  <a:solidFill>
                    <a:schemeClr val="tx1"/>
                  </a:solidFill>
                </a:rPr>
                <a:t>---</a:t>
              </a:r>
            </a:p>
          </p:txBody>
        </p:sp>
        <p:cxnSp>
          <p:nvCxnSpPr>
            <p:cNvPr id="30" name="직선 연결선 29"/>
            <p:cNvCxnSpPr>
              <a:stCxn id="29" idx="2"/>
              <a:endCxn id="25" idx="0"/>
            </p:cNvCxnSpPr>
            <p:nvPr/>
          </p:nvCxnSpPr>
          <p:spPr>
            <a:xfrm>
              <a:off x="1168145" y="3961273"/>
              <a:ext cx="2937" cy="945505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16707" y="4064812"/>
              <a:ext cx="158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vport_vFunction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66" y="3411254"/>
            <a:ext cx="5324475" cy="17621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59549" y="4485216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03217" y="4672229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08958" y="4567569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4559" y="1176672"/>
            <a:ext cx="860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We will make VM attaching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vport_vFunction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 You can think this tap as a NIC of VM.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34559" y="1554790"/>
            <a:ext cx="860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Below is the figure you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configurated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 so far</a:t>
            </a:r>
          </a:p>
        </p:txBody>
      </p:sp>
    </p:spTree>
    <p:extLst>
      <p:ext uri="{BB962C8B-B14F-4D97-AF65-F5344CB8AC3E}">
        <p14:creationId xmlns:p14="http://schemas.microsoft.com/office/powerpoint/2010/main" val="21362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#2 -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2957183"/>
            <a:ext cx="8729220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add-port br0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add-port br0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vport_vFunction</a:t>
            </a:r>
            <a:endParaRPr lang="en-US" altLang="ko-KR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show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9684" y="2587851"/>
            <a:ext cx="440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add port ‘</a:t>
            </a:r>
            <a:r>
              <a:rPr lang="en-US" altLang="ko-KR" i="1" dirty="0">
                <a:solidFill>
                  <a:schemeClr val="accent5">
                    <a:lumMod val="75000"/>
                  </a:schemeClr>
                </a:solidFill>
              </a:rPr>
              <a:t>eno1</a:t>
            </a:r>
            <a:r>
              <a:rPr lang="en-US" altLang="ko-KR" i="1" dirty="0"/>
              <a:t>’ and ‘</a:t>
            </a:r>
            <a:r>
              <a:rPr lang="en-US" altLang="ko-KR" i="1" dirty="0" err="1"/>
              <a:t>vport_vFunction</a:t>
            </a:r>
            <a:r>
              <a:rPr lang="en-US" altLang="ko-KR" i="1" dirty="0"/>
              <a:t>’ to ‘br0’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9684" y="4435110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restart networking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#exit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4065778"/>
            <a:ext cx="304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Restrart</a:t>
            </a:r>
            <a:r>
              <a:rPr lang="en-US" altLang="ko-KR" i="1" dirty="0"/>
              <a:t> the whole interfaces 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684" y="1323290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</a:t>
            </a:r>
            <a:endParaRPr lang="en-US" altLang="ko-KR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 restart networking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908563"/>
            <a:ext cx="304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Restrart</a:t>
            </a:r>
            <a:r>
              <a:rPr lang="en-US" altLang="ko-KR" i="1" dirty="0"/>
              <a:t> the whole interfaces 1</a:t>
            </a:r>
          </a:p>
        </p:txBody>
      </p:sp>
    </p:spTree>
    <p:extLst>
      <p:ext uri="{BB962C8B-B14F-4D97-AF65-F5344CB8AC3E}">
        <p14:creationId xmlns:p14="http://schemas.microsoft.com/office/powerpoint/2010/main" val="221767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KVM-based VM connected via OVS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Goal 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AE2D8-A706-4451-B48B-1B1C8E65C903}"/>
              </a:ext>
            </a:extLst>
          </p:cNvPr>
          <p:cNvSpPr txBox="1"/>
          <p:nvPr/>
        </p:nvSpPr>
        <p:spPr>
          <a:xfrm>
            <a:off x="209184" y="178238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DCC44D-1579-4598-B383-F8223134FB08}"/>
              </a:ext>
            </a:extLst>
          </p:cNvPr>
          <p:cNvCxnSpPr/>
          <p:nvPr/>
        </p:nvCxnSpPr>
        <p:spPr>
          <a:xfrm>
            <a:off x="911612" y="2585210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1E4E7B-C97B-498D-9630-C015228AE68E}"/>
              </a:ext>
            </a:extLst>
          </p:cNvPr>
          <p:cNvCxnSpPr>
            <a:endCxn id="34" idx="2"/>
          </p:cNvCxnSpPr>
          <p:nvPr/>
        </p:nvCxnSpPr>
        <p:spPr>
          <a:xfrm flipV="1">
            <a:off x="911612" y="2305603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81588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</a:rPr>
              <a:t> apt install </a:t>
            </a:r>
            <a:r>
              <a:rPr lang="en-US" altLang="ko-KR" sz="1600" dirty="0" err="1">
                <a:latin typeface="Consolas" panose="020B0609020204030204" pitchFamily="49" charset="0"/>
              </a:rPr>
              <a:t>qemu-kvm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libvirt</a:t>
            </a:r>
            <a:r>
              <a:rPr lang="en-US" altLang="ko-KR" sz="1600" dirty="0">
                <a:latin typeface="Consolas" panose="020B0609020204030204" pitchFamily="49" charset="0"/>
              </a:rPr>
              <a:t>-daemon-system </a:t>
            </a:r>
            <a:r>
              <a:rPr lang="en-US" altLang="ko-KR" sz="1600" dirty="0" err="1">
                <a:latin typeface="Consolas" panose="020B0609020204030204" pitchFamily="49" charset="0"/>
              </a:rPr>
              <a:t>libvirt</a:t>
            </a:r>
            <a:r>
              <a:rPr lang="en-US" altLang="ko-KR" sz="1600" dirty="0">
                <a:latin typeface="Consolas" panose="020B0609020204030204" pitchFamily="49" charset="0"/>
              </a:rPr>
              <a:t>-clients bridge-</a:t>
            </a:r>
            <a:r>
              <a:rPr lang="en-US" altLang="ko-KR" sz="1600" dirty="0" err="1">
                <a:latin typeface="Consolas" panose="020B0609020204030204" pitchFamily="49" charset="0"/>
              </a:rPr>
              <a:t>utils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//upgrade KVM								</a:t>
            </a:r>
          </a:p>
          <a:p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//qemu is open-source emulator</a:t>
            </a:r>
          </a:p>
          <a:p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ko-KR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wget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http://old-releases.ubuntu.com/releases/focal/ubuntu-20.04-beta-live-server-amd64.iso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652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20.04 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489" y="4099793"/>
            <a:ext cx="552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Now we are ready to make VM. So,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25448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(</a:t>
            </a:r>
            <a:r>
              <a:rPr lang="ko-KR" altLang="en-US" b="1" dirty="0">
                <a:solidFill>
                  <a:srgbClr val="C00000"/>
                </a:solidFill>
              </a:rPr>
              <a:t>띄어쓰기 주의</a:t>
            </a:r>
            <a:r>
              <a:rPr lang="en-US" altLang="ko-KR" b="1" dirty="0">
                <a:solidFill>
                  <a:srgbClr val="C00000"/>
                </a:solidFill>
              </a:rPr>
              <a:t>!</a:t>
            </a:r>
            <a:r>
              <a:rPr lang="en-US" altLang="ko-KR" dirty="0"/>
              <a:t>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62" y="4849566"/>
            <a:ext cx="9103523" cy="95410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$ 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sudo kvm -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m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1024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-name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tt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-smp 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,maxcpus=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netdev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tap,id=net0,ifname=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vport_vFunction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,script=no -boot d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vFunction20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.img -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cdrom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ubuntu-20.04-beta-live-server-amd64.iso 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vnc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:5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daemonize</a:t>
            </a:r>
            <a:r>
              <a:rPr lang="ko-KR" altLang="en-US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400" dirty="0">
              <a:latin typeface="Consolas" panose="020B0609020204030204" pitchFamily="49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38554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[img_name]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.img -f qcow2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[storage_capacity]</a:t>
            </a:r>
            <a:endParaRPr lang="ko-KR" altLang="en-US" sz="1600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62" y="2940329"/>
            <a:ext cx="9111049" cy="1846659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sudo kvm -m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[memory_capacity]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[vm_name]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\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smp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cpus=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[#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cpu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,maxcpus=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[#maxcpu]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device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virtio-net-pci,netdev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=net0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-netdev tap,id=net0,ifname=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[tap_name]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,script=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no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boot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[img_name]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img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cdrom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ubuntu-20.04-beta-live-server-amd64.iso 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vnc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: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[#]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daemonize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27514"/>
            <a:ext cx="9111049" cy="33855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qemu-img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create vFunction20.img -f qcow2 10G</a:t>
            </a:r>
            <a:endParaRPr lang="ko-KR" altLang="en-US" sz="1600" dirty="0">
              <a:latin typeface="Consolas" panose="020B0609020204030204" pitchFamily="49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562166"/>
            <a:ext cx="9111049" cy="95410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ko-KR" altLang="en-US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ko-KR" altLang="en-US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iptables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–A FORWARD –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iptables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–A FORWARD –o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iptables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–t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nat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–A POSTROUTING –s 192.168.100.0/24 –o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eno1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–j SNAT --to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&lt;Your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address&gt;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6484" y="1163483"/>
            <a:ext cx="46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Configure SNAT with </a:t>
            </a:r>
            <a:r>
              <a:rPr lang="en-US" altLang="ko-KR" dirty="0" err="1">
                <a:cs typeface="Times New Roman" panose="02020603050405020304" pitchFamily="18" charset="0"/>
              </a:rPr>
              <a:t>iptables</a:t>
            </a:r>
            <a:r>
              <a:rPr lang="en-US" altLang="ko-KR" dirty="0">
                <a:cs typeface="Times New Roman" panose="02020603050405020304" pitchFamily="18" charset="0"/>
              </a:rPr>
              <a:t> for VM network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788914" y="2791846"/>
            <a:ext cx="4889574" cy="3985073"/>
            <a:chOff x="3689160" y="3412660"/>
            <a:chExt cx="4004490" cy="335662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160" y="3412660"/>
              <a:ext cx="4004490" cy="33566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690852" y="6109855"/>
              <a:ext cx="1113905" cy="108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2233" y="5168434"/>
            <a:ext cx="3350597" cy="646331"/>
            <a:chOff x="23330" y="5543989"/>
            <a:chExt cx="3208750" cy="646331"/>
          </a:xfrm>
        </p:grpSpPr>
        <p:sp>
          <p:nvSpPr>
            <p:cNvPr id="16" name="직사각형 15"/>
            <p:cNvSpPr/>
            <p:nvPr/>
          </p:nvSpPr>
          <p:spPr>
            <a:xfrm>
              <a:off x="23330" y="5543989"/>
              <a:ext cx="3208750" cy="646331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$</a:t>
              </a:r>
              <a:r>
                <a:rPr lang="en-US" altLang="ko-KR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sysctl</a:t>
              </a:r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 –p</a:t>
              </a:r>
            </a:p>
            <a:p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  net.ipv4.ip_forward = 1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33860" y="5934655"/>
              <a:ext cx="191378" cy="13541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6365" y="2761699"/>
            <a:ext cx="3026683" cy="2161309"/>
            <a:chOff x="7462" y="3158836"/>
            <a:chExt cx="3026683" cy="2161309"/>
          </a:xfrm>
        </p:grpSpPr>
        <p:sp>
          <p:nvSpPr>
            <p:cNvPr id="12" name="직사각형 11"/>
            <p:cNvSpPr/>
            <p:nvPr/>
          </p:nvSpPr>
          <p:spPr>
            <a:xfrm>
              <a:off x="23330" y="3277595"/>
              <a:ext cx="297068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$vi /</a:t>
              </a:r>
              <a:r>
                <a:rPr lang="en-US" altLang="ko-KR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etc</a:t>
              </a:r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/</a:t>
              </a:r>
              <a:r>
                <a:rPr lang="en-US" altLang="ko-KR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sysctl.conf</a:t>
              </a:r>
              <a:endParaRPr lang="en-US" altLang="ko-KR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endParaRPr lang="en-US" altLang="ko-KR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  <a:p>
              <a:r>
                <a:rPr lang="en-US" altLang="ko-KR">
                  <a:latin typeface="Consolas" panose="020B0609020204030204" pitchFamily="49" charset="0"/>
                  <a:cs typeface="Times New Roman" panose="02020603050405020304" pitchFamily="18" charset="0"/>
                </a:rPr>
                <a:t>#net.ipv4.ip_forward=1</a:t>
              </a:r>
              <a:endParaRPr lang="en-US" altLang="ko-KR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8746" y="4872457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cs typeface="Times New Roman" panose="02020603050405020304" pitchFamily="18" charset="0"/>
                </a:rPr>
                <a:t>net.ipv4.ip_forward=1</a:t>
              </a: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1140275" y="4237798"/>
              <a:ext cx="260702" cy="59778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462" y="3158836"/>
              <a:ext cx="3026683" cy="216130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4" y="612711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complete</a:t>
            </a:r>
          </a:p>
        </p:txBody>
      </p:sp>
    </p:spTree>
    <p:extLst>
      <p:ext uri="{BB962C8B-B14F-4D97-AF65-F5344CB8AC3E}">
        <p14:creationId xmlns:p14="http://schemas.microsoft.com/office/powerpoint/2010/main" val="341865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120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VM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control with ‘Enter key’ and ‘Arrow keys’</a:t>
            </a:r>
            <a:r>
              <a:rPr lang="en-US" altLang="ko-KR" sz="2400" dirty="0">
                <a:solidFill>
                  <a:srgbClr val="FF0000"/>
                </a:solidFill>
                <a:latin typeface="+mj-ea"/>
              </a:rPr>
              <a:t>)</a:t>
            </a:r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2" y="106698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954" y="1444727"/>
            <a:ext cx="9111049" cy="58477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apt-get install 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tigervnc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-viewer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vncviewer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Times New Roman" panose="02020603050405020304" pitchFamily="18" charset="0"/>
              </a:rPr>
              <a:t> localhost:5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t="8796" r="43091" b="16646"/>
          <a:stretch/>
        </p:blipFill>
        <p:spPr>
          <a:xfrm>
            <a:off x="1429790" y="2141664"/>
            <a:ext cx="5769032" cy="45677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95302" y="2859578"/>
            <a:ext cx="4788131" cy="102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If ok, you can see window like this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9067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758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 VM network configuration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latin typeface="+mj-ea"/>
              </a:rPr>
              <a:t>control with ‘Enter key’ and ‘Arrow keys’</a:t>
            </a:r>
            <a:r>
              <a:rPr lang="en-US" altLang="ko-KR" sz="2000" dirty="0">
                <a:solidFill>
                  <a:srgbClr val="FF0000"/>
                </a:solidFill>
                <a:latin typeface="+mj-ea"/>
              </a:rPr>
              <a:t>)</a:t>
            </a:r>
          </a:p>
          <a:p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684" y="1154093"/>
            <a:ext cx="8729220" cy="181588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네트워크 디바이스 선택 </a:t>
            </a:r>
            <a:r>
              <a:rPr lang="en-US" altLang="ko-KR" sz="1600" dirty="0"/>
              <a:t>-&gt; Edit IPv4 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IPv4 Method -&gt; Manual 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설정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subnet: 203.237.53.0/24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Address: 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&lt;your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vm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	Gateway: 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&lt;gateway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Name Servers: 8.8.8.8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t="9069" r="43256" b="62719"/>
          <a:stretch/>
        </p:blipFill>
        <p:spPr>
          <a:xfrm>
            <a:off x="169684" y="3386562"/>
            <a:ext cx="5452614" cy="16718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7" t="37291" r="42975" b="39376"/>
          <a:stretch/>
        </p:blipFill>
        <p:spPr>
          <a:xfrm>
            <a:off x="169684" y="5474989"/>
            <a:ext cx="4920401" cy="12094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4" t="9476" r="43162" b="16931"/>
          <a:stretch/>
        </p:blipFill>
        <p:spPr>
          <a:xfrm>
            <a:off x="4565598" y="3386562"/>
            <a:ext cx="4406933" cy="3220856"/>
          </a:xfrm>
          <a:custGeom>
            <a:avLst/>
            <a:gdLst>
              <a:gd name="connsiteX0" fmla="*/ 2112441 w 4711211"/>
              <a:gd name="connsiteY0" fmla="*/ 1724469 h 3667327"/>
              <a:gd name="connsiteX1" fmla="*/ 2112441 w 4711211"/>
              <a:gd name="connsiteY1" fmla="*/ 1770188 h 3667327"/>
              <a:gd name="connsiteX2" fmla="*/ 2279128 w 4711211"/>
              <a:gd name="connsiteY2" fmla="*/ 1770188 h 3667327"/>
              <a:gd name="connsiteX3" fmla="*/ 2279128 w 4711211"/>
              <a:gd name="connsiteY3" fmla="*/ 1724469 h 3667327"/>
              <a:gd name="connsiteX4" fmla="*/ 0 w 4711211"/>
              <a:gd name="connsiteY4" fmla="*/ 0 h 3667327"/>
              <a:gd name="connsiteX5" fmla="*/ 4711211 w 4711211"/>
              <a:gd name="connsiteY5" fmla="*/ 0 h 3667327"/>
              <a:gd name="connsiteX6" fmla="*/ 4711211 w 4711211"/>
              <a:gd name="connsiteY6" fmla="*/ 3667327 h 3667327"/>
              <a:gd name="connsiteX7" fmla="*/ 0 w 4711211"/>
              <a:gd name="connsiteY7" fmla="*/ 3667327 h 36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211" h="3667327">
                <a:moveTo>
                  <a:pt x="2112441" y="1724469"/>
                </a:moveTo>
                <a:lnTo>
                  <a:pt x="2112441" y="1770188"/>
                </a:lnTo>
                <a:lnTo>
                  <a:pt x="2279128" y="1770188"/>
                </a:lnTo>
                <a:lnTo>
                  <a:pt x="2279128" y="1724469"/>
                </a:lnTo>
                <a:close/>
                <a:moveTo>
                  <a:pt x="0" y="0"/>
                </a:moveTo>
                <a:lnTo>
                  <a:pt x="4711211" y="0"/>
                </a:lnTo>
                <a:lnTo>
                  <a:pt x="4711211" y="3667327"/>
                </a:lnTo>
                <a:lnTo>
                  <a:pt x="0" y="3667327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69684" y="3017230"/>
            <a:ext cx="344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1. Select network device ‘Edit IPv4’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9684" y="5146053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2. Select ‘Manual’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496203" y="2993602"/>
            <a:ext cx="258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3. Enter the network info.</a:t>
            </a:r>
          </a:p>
        </p:txBody>
      </p:sp>
    </p:spTree>
    <p:extLst>
      <p:ext uri="{BB962C8B-B14F-4D97-AF65-F5344CB8AC3E}">
        <p14:creationId xmlns:p14="http://schemas.microsoft.com/office/powerpoint/2010/main" val="317002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9067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#3 -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70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 Installation Completed (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control with ‘Enter key’ and ‘Arrow keys’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684" y="1160446"/>
            <a:ext cx="872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‘installation completed’ message is shown, terminate the VM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3330" y="1649851"/>
            <a:ext cx="9021928" cy="33855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killall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-9 qemu-system-x86_64 </a:t>
            </a:r>
            <a:endParaRPr lang="ko-KR" altLang="en-US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75" y="21439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boot VM again (mac should be different from others).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330" y="4323066"/>
            <a:ext cx="9103523" cy="83099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sudo kvm 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1024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-name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tt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-smp 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cpus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,maxcpus=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netdev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vport_vFunction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vFunction20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img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vnc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:5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daemonize</a:t>
            </a:r>
            <a:endParaRPr lang="ko-KR" altLang="en-US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3816D8-661E-4F44-BC9F-9762E18A27FC}"/>
              </a:ext>
            </a:extLst>
          </p:cNvPr>
          <p:cNvSpPr/>
          <p:nvPr/>
        </p:nvSpPr>
        <p:spPr>
          <a:xfrm>
            <a:off x="23330" y="2620762"/>
            <a:ext cx="9111049" cy="1569660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sudo kvm -m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[memory_capacity]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[vm_name]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\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smp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cpus=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[#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cpu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,maxcpus=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[#maxcpu]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device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virtio-net-pci,netdev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=net0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-netdev tap,id=net0,ifname=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[tap_name]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,script=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no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boot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[img_name]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img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\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daemonize</a:t>
            </a:r>
            <a:endParaRPr lang="ko-KR" altLang="en-US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27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458714" y="2952188"/>
            <a:ext cx="4133980" cy="3468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20812" y="6200846"/>
            <a:ext cx="1088134" cy="43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eno1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5283" y="5392093"/>
            <a:ext cx="850391" cy="43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br0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stCxn id="29" idx="2"/>
            <a:endCxn id="27" idx="0"/>
          </p:cNvCxnSpPr>
          <p:nvPr/>
        </p:nvCxnSpPr>
        <p:spPr>
          <a:xfrm flipH="1">
            <a:off x="4184466" y="5990855"/>
            <a:ext cx="196011" cy="90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048598" y="5270505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21396" y="60814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93712" y="60814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17407" y="5747680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2555" y="6107419"/>
            <a:ext cx="138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---your </a:t>
            </a:r>
            <a:r>
              <a:rPr lang="en-US" altLang="ko-KR" sz="1200" dirty="0" err="1"/>
              <a:t>nuc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---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759015" y="5332397"/>
            <a:ext cx="138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---your </a:t>
            </a:r>
            <a:r>
              <a:rPr lang="en-US" altLang="ko-KR" sz="1200" dirty="0" err="1"/>
              <a:t>nuc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---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3513709" y="4669292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6" idx="0"/>
            <a:endCxn id="32" idx="2"/>
          </p:cNvCxnSpPr>
          <p:nvPr/>
        </p:nvCxnSpPr>
        <p:spPr>
          <a:xfrm flipH="1" flipV="1">
            <a:off x="3576779" y="4912468"/>
            <a:ext cx="534889" cy="3580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863917" y="3610595"/>
            <a:ext cx="1383618" cy="1040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34117" y="4417938"/>
            <a:ext cx="1252728" cy="299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tap_name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0537" y="3544521"/>
            <a:ext cx="1351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---your </a:t>
            </a:r>
            <a:r>
              <a:rPr lang="en-US" altLang="ko-KR" sz="1200" dirty="0" err="1"/>
              <a:t>vm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---</a:t>
            </a:r>
            <a:endParaRPr lang="ko-KR" altLang="en-US" sz="1200" dirty="0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#5 - OVS connects with KVM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436" y="1273144"/>
            <a:ext cx="4178536" cy="13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58477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apt update</a:t>
            </a:r>
          </a:p>
          <a:p>
            <a:pPr algn="just"/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apt -y install net-tools 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ssh</a:t>
            </a:r>
            <a:endParaRPr lang="en-US" altLang="ko-KR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#6 - NUC: Installing </a:t>
            </a:r>
            <a:r>
              <a:rPr lang="en-US" altLang="ko-KR" dirty="0" err="1"/>
              <a:t>ssh</a:t>
            </a:r>
            <a:r>
              <a:rPr lang="en-US" altLang="ko-KR" dirty="0"/>
              <a:t> in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Docker Container connected via OVS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- Goal of this 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#7 - Making a Docker Container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75" y="1409999"/>
            <a:ext cx="9111049" cy="461664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Set up the repository: </a:t>
            </a: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Install packages to allow apt to use a repository over HTTPS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apt-get update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apt-get install -y ca-certificates curl </a:t>
            </a:r>
            <a:r>
              <a:rPr lang="en-US" altLang="ko-KR" sz="1400" dirty="0" err="1">
                <a:latin typeface="Consolas" panose="020B0609020204030204" pitchFamily="49" charset="0"/>
              </a:rPr>
              <a:t>gnupg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lsb</a:t>
            </a:r>
            <a:r>
              <a:rPr lang="en-US" altLang="ko-KR" sz="1400" dirty="0">
                <a:latin typeface="Consolas" panose="020B0609020204030204" pitchFamily="49" charset="0"/>
              </a:rPr>
              <a:t>-release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Add Docker's official GPG key: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curl 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fsSL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https://download.docker.com/linux/ubuntu/gpg |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gpg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--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dearmor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-o /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usr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/share/keyrings/docker-archive-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keyring.gpg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Add the Docker apt repository: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$ echo \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"deb [arch=$(</a:t>
            </a:r>
            <a:r>
              <a:rPr lang="en-US" altLang="ko-KR" sz="1400" dirty="0" err="1">
                <a:latin typeface="Consolas" panose="020B0609020204030204" pitchFamily="49" charset="0"/>
              </a:rPr>
              <a:t>dpkg</a:t>
            </a:r>
            <a:r>
              <a:rPr lang="en-US" altLang="ko-KR" sz="1400" dirty="0">
                <a:latin typeface="Consolas" panose="020B0609020204030204" pitchFamily="49" charset="0"/>
              </a:rPr>
              <a:t> --print-architecture) signed-by=/</a:t>
            </a:r>
            <a:r>
              <a:rPr lang="en-US" altLang="ko-KR" sz="1400" dirty="0" err="1">
                <a:latin typeface="Consolas" panose="020B0609020204030204" pitchFamily="49" charset="0"/>
              </a:rPr>
              <a:t>usr</a:t>
            </a:r>
            <a:r>
              <a:rPr lang="en-US" altLang="ko-KR" sz="1400" dirty="0">
                <a:latin typeface="Consolas" panose="020B0609020204030204" pitchFamily="49" charset="0"/>
              </a:rPr>
              <a:t>/share/keyrings/docker-archive-</a:t>
            </a:r>
            <a:r>
              <a:rPr lang="en-US" altLang="ko-KR" sz="1400" dirty="0" err="1">
                <a:latin typeface="Consolas" panose="020B0609020204030204" pitchFamily="49" charset="0"/>
              </a:rPr>
              <a:t>keyring.gpg</a:t>
            </a:r>
            <a:r>
              <a:rPr lang="en-US" altLang="ko-KR" sz="1400" dirty="0">
                <a:latin typeface="Consolas" panose="020B0609020204030204" pitchFamily="49" charset="0"/>
              </a:rPr>
              <a:t>] https://download.docker.com/linux/ubuntu \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$(</a:t>
            </a:r>
            <a:r>
              <a:rPr lang="en-US" altLang="ko-KR" sz="1400" dirty="0" err="1">
                <a:latin typeface="Consolas" panose="020B0609020204030204" pitchFamily="49" charset="0"/>
              </a:rPr>
              <a:t>lsb_release</a:t>
            </a:r>
            <a:r>
              <a:rPr lang="en-US" altLang="ko-KR" sz="1400" dirty="0">
                <a:latin typeface="Consolas" panose="020B0609020204030204" pitchFamily="49" charset="0"/>
              </a:rPr>
              <a:t> -cs) stable" |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tee /</a:t>
            </a:r>
            <a:r>
              <a:rPr lang="en-US" altLang="ko-KR" sz="1400" dirty="0" err="1">
                <a:latin typeface="Consolas" panose="020B0609020204030204" pitchFamily="49" charset="0"/>
              </a:rPr>
              <a:t>etc</a:t>
            </a:r>
            <a:r>
              <a:rPr lang="en-US" altLang="ko-KR" sz="1400" dirty="0">
                <a:latin typeface="Consolas" panose="020B0609020204030204" pitchFamily="49" charset="0"/>
              </a:rPr>
              <a:t>/apt/</a:t>
            </a:r>
            <a:r>
              <a:rPr lang="en-US" altLang="ko-KR" sz="1400" dirty="0" err="1">
                <a:latin typeface="Consolas" panose="020B0609020204030204" pitchFamily="49" charset="0"/>
              </a:rPr>
              <a:t>sources.list.d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docker.list</a:t>
            </a:r>
            <a:r>
              <a:rPr lang="en-US" altLang="ko-KR" sz="1400" dirty="0">
                <a:latin typeface="Consolas" panose="020B0609020204030204" pitchFamily="49" charset="0"/>
              </a:rPr>
              <a:t> &gt; /dev/null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Install Docker CE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update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apt-get install docker-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docker-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ce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-cli containerd.io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Create 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/docker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mkdir</a:t>
            </a:r>
            <a:r>
              <a:rPr lang="en-US" altLang="ko-KR" sz="1400" dirty="0">
                <a:latin typeface="Consolas" panose="020B0609020204030204" pitchFamily="49" charset="0"/>
              </a:rPr>
              <a:t> -p /</a:t>
            </a:r>
            <a:r>
              <a:rPr lang="en-US" altLang="ko-KR" sz="1400" dirty="0" err="1">
                <a:latin typeface="Consolas" panose="020B0609020204030204" pitchFamily="49" charset="0"/>
              </a:rPr>
              <a:t>etc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docker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379" y="983368"/>
            <a:ext cx="8221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In NUC, Docker installation.(Based on Docker Documentation 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link</a:t>
            </a: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6189786" y="5876164"/>
            <a:ext cx="770926" cy="888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77392" y="6426209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cont‘d on next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102" y="1199027"/>
            <a:ext cx="2708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 (cont’d)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 NUC,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2942C1-803C-4D68-94CC-5BFA43111FEB}"/>
              </a:ext>
            </a:extLst>
          </p:cNvPr>
          <p:cNvSpPr/>
          <p:nvPr/>
        </p:nvSpPr>
        <p:spPr>
          <a:xfrm>
            <a:off x="-1103" y="1593817"/>
            <a:ext cx="9111049" cy="440120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//continued</a:t>
            </a: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Set up the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Docker daemon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cat &lt;&lt;EOF |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tee /</a:t>
            </a:r>
            <a:r>
              <a:rPr lang="en-US" altLang="ko-KR" sz="1400" dirty="0" err="1">
                <a:latin typeface="Consolas" panose="020B0609020204030204" pitchFamily="49" charset="0"/>
              </a:rPr>
              <a:t>etc</a:t>
            </a:r>
            <a:r>
              <a:rPr lang="en-US" altLang="ko-KR" sz="1400" dirty="0">
                <a:latin typeface="Consolas" panose="020B0609020204030204" pitchFamily="49" charset="0"/>
              </a:rPr>
              <a:t>/docker/</a:t>
            </a:r>
            <a:r>
              <a:rPr lang="en-US" altLang="ko-KR" sz="1400" dirty="0" err="1">
                <a:latin typeface="Consolas" panose="020B0609020204030204" pitchFamily="49" charset="0"/>
              </a:rPr>
              <a:t>daemon.json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"exec-opts": ["</a:t>
            </a:r>
            <a:r>
              <a:rPr lang="en-US" altLang="ko-KR" sz="1400" dirty="0" err="1">
                <a:latin typeface="Consolas" panose="020B0609020204030204" pitchFamily="49" charset="0"/>
              </a:rPr>
              <a:t>native.cgroupdriver</a:t>
            </a:r>
            <a:r>
              <a:rPr lang="en-US" altLang="ko-KR" sz="1400" dirty="0"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latin typeface="Consolas" panose="020B0609020204030204" pitchFamily="49" charset="0"/>
              </a:rPr>
              <a:t>systemd</a:t>
            </a:r>
            <a:r>
              <a:rPr lang="en-US" altLang="ko-KR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"log-driver": "</a:t>
            </a:r>
            <a:r>
              <a:rPr lang="en-US" altLang="ko-KR" sz="1400" dirty="0" err="1"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latin typeface="Consolas" panose="020B0609020204030204" pitchFamily="49" charset="0"/>
              </a:rPr>
              <a:t>-file",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"log-opts":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"max-size": "100m"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},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"storage-driver": "overlay2"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EOF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 Create 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etc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/system/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docker.service.d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mkdir</a:t>
            </a:r>
            <a:r>
              <a:rPr lang="en-US" altLang="ko-KR" sz="1400" dirty="0">
                <a:latin typeface="Consolas" panose="020B0609020204030204" pitchFamily="49" charset="0"/>
              </a:rPr>
              <a:t> -p /</a:t>
            </a:r>
            <a:r>
              <a:rPr lang="en-US" altLang="ko-KR" sz="1400" dirty="0" err="1">
                <a:latin typeface="Consolas" panose="020B0609020204030204" pitchFamily="49" charset="0"/>
              </a:rPr>
              <a:t>etc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systemd</a:t>
            </a:r>
            <a:r>
              <a:rPr lang="en-US" altLang="ko-KR" sz="1400" dirty="0">
                <a:latin typeface="Consolas" panose="020B0609020204030204" pitchFamily="49" charset="0"/>
              </a:rPr>
              <a:t>/system/</a:t>
            </a:r>
            <a:r>
              <a:rPr lang="en-US" altLang="ko-KR" sz="1400" dirty="0" err="1">
                <a:latin typeface="Consolas" panose="020B0609020204030204" pitchFamily="49" charset="0"/>
              </a:rPr>
              <a:t>docker.service.d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systemctl</a:t>
            </a:r>
            <a:r>
              <a:rPr lang="en-US" altLang="ko-KR" sz="1400" dirty="0">
                <a:latin typeface="Consolas" panose="020B0609020204030204" pitchFamily="49" charset="0"/>
              </a:rPr>
              <a:t> daemon-reload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systemctl</a:t>
            </a:r>
            <a:r>
              <a:rPr lang="en-US" altLang="ko-KR" sz="1400" dirty="0">
                <a:latin typeface="Consolas" panose="020B0609020204030204" pitchFamily="49" charset="0"/>
              </a:rPr>
              <a:t> enable </a:t>
            </a:r>
            <a:r>
              <a:rPr lang="en-US" altLang="ko-KR" sz="1400" dirty="0" err="1">
                <a:latin typeface="Consolas" panose="020B0609020204030204" pitchFamily="49" charset="0"/>
              </a:rPr>
              <a:t>docker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systemctl</a:t>
            </a:r>
            <a:r>
              <a:rPr lang="en-US" altLang="ko-KR" sz="1400" dirty="0">
                <a:latin typeface="Consolas" panose="020B0609020204030204" pitchFamily="49" charset="0"/>
              </a:rPr>
              <a:t> restart </a:t>
            </a:r>
            <a:r>
              <a:rPr lang="en-US" altLang="ko-KR" sz="1400" dirty="0" err="1">
                <a:latin typeface="Consolas" panose="020B0609020204030204" pitchFamily="49" charset="0"/>
              </a:rPr>
              <a:t>docker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systemctl</a:t>
            </a:r>
            <a:r>
              <a:rPr lang="en-US" altLang="ko-KR" sz="1400" dirty="0">
                <a:latin typeface="Consolas" panose="020B0609020204030204" pitchFamily="49" charset="0"/>
              </a:rPr>
              <a:t> restart </a:t>
            </a:r>
            <a:r>
              <a:rPr lang="en-US" altLang="ko-KR" sz="1400" dirty="0" err="1">
                <a:latin typeface="Consolas" panose="020B0609020204030204" pitchFamily="49" charset="0"/>
              </a:rPr>
              <a:t>docker.socket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9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instructions by following 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Lab Theory, Lab Practice and 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Before you start</a:t>
            </a:r>
          </a:p>
          <a:p>
            <a:r>
              <a:rPr lang="en-US" altLang="ko-KR" sz="2200" dirty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563693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$ </a:t>
            </a: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docker</a:t>
            </a:r>
            <a:r>
              <a:rPr lang="en-US" altLang="ko-KR" dirty="0">
                <a:latin typeface="Consolas" panose="020B0609020204030204" pitchFamily="49" charset="0"/>
              </a:rPr>
              <a:t> run hello-world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206254" y="6488668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410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Now Installation completed. Let's Check it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54" y="2471163"/>
            <a:ext cx="6060977" cy="2787215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855260" y="2677500"/>
            <a:ext cx="814647" cy="73983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 NUC,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430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3855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$sudo 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docker run -it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--net=none 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--</a:t>
            </a:r>
            <a:r>
              <a:rPr lang="ko-KR" altLang="en-US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name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ubuntu /b</a:t>
            </a:r>
            <a:r>
              <a:rPr lang="en-US" altLang="ko-KR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ko-KR" altLang="en-US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5642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container. (**Remember the </a:t>
            </a:r>
            <a:r>
              <a:rPr lang="en-US" altLang="ko-KR" dirty="0" err="1"/>
              <a:t>container_name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68325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#7 - Making 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#8 - Connect Docker Container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38499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-docker add-port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veno1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--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=---your docker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---/24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\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--gateway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=---gateway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//enter to 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container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#apt update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#apt install net-tools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#apt install 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iputils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OVS-</a:t>
            </a:r>
            <a:r>
              <a:rPr lang="en-US" altLang="ko-KR" dirty="0" err="1"/>
              <a:t>docker</a:t>
            </a:r>
            <a:r>
              <a:rPr lang="en-US" altLang="ko-KR" dirty="0"/>
              <a:t> 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#8 - Connect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379" y="2435875"/>
            <a:ext cx="9111049" cy="160043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$sudo vi /etc/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rc.local</a:t>
            </a:r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/>
            <a:endParaRPr lang="en-US" altLang="ko-KR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#!/bin/bash</a:t>
            </a:r>
          </a:p>
          <a:p>
            <a:pPr algn="just"/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start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del-port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br0 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add-port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veno1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--</a:t>
            </a:r>
            <a:r>
              <a:rPr lang="en-US" altLang="ko-KR" sz="1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=---your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---/24</a:t>
            </a:r>
            <a:r>
              <a:rPr lang="en-US" altLang="ko-KR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--gateway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=---gateway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---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111" y="20665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7572" y="44219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#9 – Keep Docker network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#10 – Check connectivity: VM &amp; Container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#10 -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#10 -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Review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Theory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Linux OS </a:t>
            </a:r>
            <a:r>
              <a:rPr lang="en-US" altLang="ko-KR" sz="2800" dirty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OVS (Open </a:t>
            </a:r>
            <a:r>
              <a:rPr lang="en-US" altLang="ko-KR" sz="2800" b="1" dirty="0" err="1"/>
              <a:t>vSwitch</a:t>
            </a:r>
            <a:r>
              <a:rPr lang="en-US" altLang="ko-KR" sz="2800" b="1" dirty="0"/>
              <a:t>) virtual switch</a:t>
            </a:r>
            <a:r>
              <a:rPr lang="en-US" altLang="ko-KR" sz="2800" dirty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create </a:t>
            </a:r>
            <a:r>
              <a:rPr lang="en-US" altLang="ko-KR" sz="2800" b="1" dirty="0"/>
              <a:t>VMs and Docker containers </a:t>
            </a:r>
            <a:r>
              <a:rPr lang="en-US" altLang="ko-KR" sz="2800" dirty="0"/>
              <a:t>inside a Linux Box and then </a:t>
            </a:r>
            <a:r>
              <a:rPr lang="en-US" altLang="ko-KR" sz="2800" b="1" dirty="0"/>
              <a:t>inter-connect </a:t>
            </a:r>
            <a:r>
              <a:rPr lang="en-US" altLang="ko-KR" sz="2800" dirty="0"/>
              <a:t>each of them together and to the Internet.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4" name="직선 연결선 43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Hypervisor Tool for 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On a Linux Box (e.g., NUC)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partially-isolated, lightweight container instances (i.e., containers)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VMs and 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Container Runtime Tool for 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39" name="직선 연결선 38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software-based virtual switch allows one VM to communicate with neighbor VMs as well as to connect to Internet (via physical switch). </a:t>
            </a:r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Software-based switches (running with the power of CPUs) are known to be more flexible/upgradable and benefited of virtualization (memory overcommit, page sharing, 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Switch in a Box to connect VMs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4649</TotalTime>
  <Words>3112</Words>
  <Application>Microsoft Office PowerPoint</Application>
  <PresentationFormat>화면 슬라이드 쇼(4:3)</PresentationFormat>
  <Paragraphs>503</Paragraphs>
  <Slides>51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Open-sans</vt:lpstr>
      <vt:lpstr>맑은 고딕</vt:lpstr>
      <vt:lpstr>Arial</vt:lpstr>
      <vt:lpstr>Calibri</vt:lpstr>
      <vt:lpstr>Calibri Light</vt:lpstr>
      <vt:lpstr>Comic Sans MS</vt:lpstr>
      <vt:lpstr>Consolas</vt:lpstr>
      <vt:lpstr>Segoe UI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 Intel® Core™ i3-8109U 3.60 GHz CORE: 2 Memory: 32GB DDR4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김현서</cp:lastModifiedBy>
  <cp:revision>130</cp:revision>
  <dcterms:created xsi:type="dcterms:W3CDTF">2018-09-12T04:22:13Z</dcterms:created>
  <dcterms:modified xsi:type="dcterms:W3CDTF">2022-03-22T10:16:27Z</dcterms:modified>
</cp:coreProperties>
</file>